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4935" r:id="rId4"/>
  </p:sldMasterIdLst>
  <p:notesMasterIdLst>
    <p:notesMasterId r:id="rId6"/>
  </p:notesMasterIdLst>
  <p:sldIdLst>
    <p:sldId id="257" r:id="rId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ifer Haas" initials="JH" lastIdx="110" clrIdx="0">
    <p:extLst>
      <p:ext uri="{19B8F6BF-5375-455C-9EA6-DF929625EA0E}">
        <p15:presenceInfo xmlns:p15="http://schemas.microsoft.com/office/powerpoint/2012/main" userId="S::jhaas@geo-blue.com::e9c159b6-91d6-4378-a7fb-4bbab2f5e5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9962"/>
    <a:srgbClr val="666666"/>
    <a:srgbClr val="CC6118"/>
    <a:srgbClr val="00A59B"/>
    <a:srgbClr val="00AEDB"/>
    <a:srgbClr val="5C6C75"/>
    <a:srgbClr val="DDDDDD"/>
    <a:srgbClr val="78D0E6"/>
    <a:srgbClr val="CDECEB"/>
    <a:srgbClr val="ECA3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44" autoAdjust="0"/>
    <p:restoredTop sz="88367" autoAdjust="0"/>
  </p:normalViewPr>
  <p:slideViewPr>
    <p:cSldViewPr snapToGrid="0" snapToObjects="1">
      <p:cViewPr varScale="1">
        <p:scale>
          <a:sx n="150" d="100"/>
          <a:sy n="150" d="100"/>
        </p:scale>
        <p:origin x="1296"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7B13A-E3D2-A640-9C4F-4B11D4492444}" type="datetimeFigureOut">
              <a:rPr lang="en-US" smtClean="0"/>
              <a:t>3/6/24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3163CF-6BE2-674F-805E-FAF5AAAA20ED}" type="slidenum">
              <a:rPr lang="en-US" smtClean="0"/>
              <a:t>‹#›</a:t>
            </a:fld>
            <a:endParaRPr lang="en-US" dirty="0"/>
          </a:p>
        </p:txBody>
      </p:sp>
    </p:spTree>
    <p:extLst>
      <p:ext uri="{BB962C8B-B14F-4D97-AF65-F5344CB8AC3E}">
        <p14:creationId xmlns:p14="http://schemas.microsoft.com/office/powerpoint/2010/main" val="3420195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Custom Layou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38B9750C-63C9-F333-E1AB-A30C93350698}"/>
              </a:ext>
            </a:extLst>
          </p:cNvPr>
          <p:cNvSpPr>
            <a:spLocks noGrp="1"/>
          </p:cNvSpPr>
          <p:nvPr>
            <p:ph type="sldNum" sz="quarter" idx="12"/>
          </p:nvPr>
        </p:nvSpPr>
        <p:spPr>
          <a:xfrm>
            <a:off x="8775700" y="4885360"/>
            <a:ext cx="336550" cy="175889"/>
          </a:xfrm>
          <a:prstGeom prst="rect">
            <a:avLst/>
          </a:prstGeom>
        </p:spPr>
        <p:txBody>
          <a:bodyPr anchor="ctr"/>
          <a:lstStyle>
            <a:lvl1pPr algn="r">
              <a:defRPr sz="700" b="1">
                <a:solidFill>
                  <a:schemeClr val="accent2"/>
                </a:solidFill>
              </a:defRPr>
            </a:lvl1pPr>
          </a:lstStyle>
          <a:p>
            <a:fld id="{918D1942-93B8-7E46-8F02-EC89665936EB}" type="slidenum">
              <a:rPr lang="en-US" smtClean="0"/>
              <a:pPr/>
              <a:t>‹#›</a:t>
            </a:fld>
            <a:endParaRPr lang="en-US" dirty="0"/>
          </a:p>
        </p:txBody>
      </p:sp>
    </p:spTree>
    <p:extLst>
      <p:ext uri="{BB962C8B-B14F-4D97-AF65-F5344CB8AC3E}">
        <p14:creationId xmlns:p14="http://schemas.microsoft.com/office/powerpoint/2010/main" val="1891248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1.xml"/><Relationship Id="rId7" Type="http://schemas.openxmlformats.org/officeDocument/2006/relationships/oleObject" Target="../embeddings/oleObject2.bin"/><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ext uri="{D42A27DB-BD31-4B8C-83A1-F6EECF244321}">
                <p14:modId xmlns:p14="http://schemas.microsoft.com/office/powerpoint/2010/main" val="3267955699"/>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9" y="1192"/>
                        <a:ext cx="1587" cy="1190"/>
                      </a:xfrm>
                      <a:prstGeom prst="rect">
                        <a:avLst/>
                      </a:prstGeom>
                    </p:spPr>
                  </p:pic>
                </p:oleObj>
              </mc:Fallback>
            </mc:AlternateContent>
          </a:graphicData>
        </a:graphic>
      </p:graphicFrame>
      <p:sp>
        <p:nvSpPr>
          <p:cNvPr id="3" name="Text Placeholder 2"/>
          <p:cNvSpPr>
            <a:spLocks noGrp="1"/>
          </p:cNvSpPr>
          <p:nvPr>
            <p:ph type="body" idx="1"/>
          </p:nvPr>
        </p:nvSpPr>
        <p:spPr>
          <a:xfrm>
            <a:off x="795000" y="1134666"/>
            <a:ext cx="7300912" cy="35611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359597" y="301804"/>
            <a:ext cx="6476794" cy="345469"/>
          </a:xfrm>
          <a:prstGeom prst="rect">
            <a:avLst/>
          </a:prstGeom>
        </p:spPr>
        <p:txBody>
          <a:bodyPr vert="horz" lIns="91440" tIns="45720" rIns="91440" bIns="45720" rtlCol="0" anchor="b" anchorCtr="0">
            <a:normAutofit/>
          </a:bodyPr>
          <a:lstStyle/>
          <a:p>
            <a:r>
              <a:rPr lang="en-US" dirty="0"/>
              <a:t>Click to edit Master title style</a:t>
            </a:r>
          </a:p>
        </p:txBody>
      </p:sp>
      <p:graphicFrame>
        <p:nvGraphicFramePr>
          <p:cNvPr id="7" name="Object 6" hidden="1">
            <a:extLst>
              <a:ext uri="{FF2B5EF4-FFF2-40B4-BE49-F238E27FC236}">
                <a16:creationId xmlns:a16="http://schemas.microsoft.com/office/drawing/2014/main" id="{9363DD6F-E6C5-4847-BFC4-5D75EF89275C}"/>
              </a:ext>
            </a:extLst>
          </p:cNvPr>
          <p:cNvGraphicFramePr>
            <a:graphicFrameLocks noChangeAspect="1"/>
          </p:cNvGraphicFramePr>
          <p:nvPr>
            <p:custDataLst>
              <p:tags r:id="rId4"/>
            </p:custDataLst>
            <p:extLst>
              <p:ext uri="{D42A27DB-BD31-4B8C-83A1-F6EECF244321}">
                <p14:modId xmlns:p14="http://schemas.microsoft.com/office/powerpoint/2010/main" val="2706728580"/>
              </p:ext>
            </p:extLst>
          </p:nvPr>
        </p:nvGraphicFramePr>
        <p:xfrm>
          <a:off x="1589" y="1192"/>
          <a:ext cx="1587" cy="1190"/>
        </p:xfrm>
        <a:graphic>
          <a:graphicData uri="http://schemas.openxmlformats.org/presentationml/2006/ole">
            <mc:AlternateContent xmlns:mc="http://schemas.openxmlformats.org/markup-compatibility/2006">
              <mc:Choice xmlns:v="urn:schemas-microsoft-com:vml" Requires="v">
                <p:oleObj name="think-cell Slide" r:id="rId7" imgW="270" imgH="270" progId="TCLayout.ActiveDocument.1">
                  <p:embed/>
                </p:oleObj>
              </mc:Choice>
              <mc:Fallback>
                <p:oleObj name="think-cell Slide" r:id="rId7" imgW="270" imgH="270" progId="TCLayout.ActiveDocument.1">
                  <p:embed/>
                  <p:pic>
                    <p:nvPicPr>
                      <p:cNvPr id="7" name="Object 6" hidden="1">
                        <a:extLst>
                          <a:ext uri="{FF2B5EF4-FFF2-40B4-BE49-F238E27FC236}">
                            <a16:creationId xmlns:a16="http://schemas.microsoft.com/office/drawing/2014/main" id="{9363DD6F-E6C5-4847-BFC4-5D75EF89275C}"/>
                          </a:ext>
                        </a:extLst>
                      </p:cNvPr>
                      <p:cNvPicPr/>
                      <p:nvPr/>
                    </p:nvPicPr>
                    <p:blipFill>
                      <a:blip r:embed="rId6"/>
                      <a:stretch>
                        <a:fillRect/>
                      </a:stretch>
                    </p:blipFill>
                    <p:spPr>
                      <a:xfrm>
                        <a:off x="1589" y="1192"/>
                        <a:ext cx="1587" cy="1190"/>
                      </a:xfrm>
                      <a:prstGeom prst="rect">
                        <a:avLst/>
                      </a:prstGeom>
                    </p:spPr>
                  </p:pic>
                </p:oleObj>
              </mc:Fallback>
            </mc:AlternateContent>
          </a:graphicData>
        </a:graphic>
      </p:graphicFrame>
      <p:sp>
        <p:nvSpPr>
          <p:cNvPr id="4" name="Slide Number Placeholder 5">
            <a:extLst>
              <a:ext uri="{FF2B5EF4-FFF2-40B4-BE49-F238E27FC236}">
                <a16:creationId xmlns:a16="http://schemas.microsoft.com/office/drawing/2014/main" id="{740DAA26-5BD7-8441-6BF4-320AE79087C1}"/>
              </a:ext>
            </a:extLst>
          </p:cNvPr>
          <p:cNvSpPr>
            <a:spLocks noGrp="1"/>
          </p:cNvSpPr>
          <p:nvPr>
            <p:ph type="sldNum" sz="quarter" idx="4"/>
          </p:nvPr>
        </p:nvSpPr>
        <p:spPr>
          <a:xfrm>
            <a:off x="8775700" y="4885360"/>
            <a:ext cx="336550" cy="175889"/>
          </a:xfrm>
          <a:prstGeom prst="rect">
            <a:avLst/>
          </a:prstGeom>
        </p:spPr>
        <p:txBody>
          <a:bodyPr anchor="ctr"/>
          <a:lstStyle>
            <a:lvl1pPr algn="r">
              <a:defRPr sz="700" b="1">
                <a:solidFill>
                  <a:schemeClr val="accent2"/>
                </a:solidFill>
              </a:defRPr>
            </a:lvl1pPr>
          </a:lstStyle>
          <a:p>
            <a:fld id="{918D1942-93B8-7E46-8F02-EC89665936EB}" type="slidenum">
              <a:rPr lang="en-US" smtClean="0"/>
              <a:pPr/>
              <a:t>‹#›</a:t>
            </a:fld>
            <a:endParaRPr lang="en-US" dirty="0"/>
          </a:p>
        </p:txBody>
      </p:sp>
    </p:spTree>
    <p:extLst>
      <p:ext uri="{BB962C8B-B14F-4D97-AF65-F5344CB8AC3E}">
        <p14:creationId xmlns:p14="http://schemas.microsoft.com/office/powerpoint/2010/main" val="3354359115"/>
      </p:ext>
    </p:extLst>
  </p:cSld>
  <p:clrMap bg1="lt1" tx1="dk1" bg2="lt2" tx2="dk2" accent1="accent1" accent2="accent2" accent3="accent3" accent4="accent4" accent5="accent5" accent6="accent6" hlink="hlink" folHlink="folHlink"/>
  <p:sldLayoutIdLst>
    <p:sldLayoutId id="2147484936" r:id="rId1"/>
  </p:sldLayoutIdLst>
  <p:hf hdr="0" ftr="0" dt="0"/>
  <p:txStyles>
    <p:titleStyle>
      <a:lvl1pPr algn="l" defTabSz="685800" rtl="0" eaLnBrk="1" latinLnBrk="0" hangingPunct="1">
        <a:lnSpc>
          <a:spcPts val="1950"/>
        </a:lnSpc>
        <a:spcBef>
          <a:spcPct val="0"/>
        </a:spcBef>
        <a:buNone/>
        <a:defRPr sz="1800" kern="1200">
          <a:solidFill>
            <a:schemeClr val="bg2"/>
          </a:solidFill>
          <a:latin typeface="Arial" pitchFamily="34" charset="0"/>
          <a:ea typeface="+mj-ea"/>
          <a:cs typeface="Arial" pitchFamily="34" charset="0"/>
        </a:defRPr>
      </a:lvl1pPr>
    </p:titleStyle>
    <p:bodyStyle>
      <a:lvl1pPr marL="129779" indent="-129779" algn="l" defTabSz="685800" rtl="0" eaLnBrk="1" latinLnBrk="0" hangingPunct="1">
        <a:spcBef>
          <a:spcPct val="20000"/>
        </a:spcBef>
        <a:buClr>
          <a:schemeClr val="accent2"/>
        </a:buClr>
        <a:buSzPct val="110000"/>
        <a:buFont typeface="Wingdings" pitchFamily="2" charset="2"/>
        <a:buChar char=""/>
        <a:defRPr sz="1350" kern="1200">
          <a:solidFill>
            <a:schemeClr val="bg2"/>
          </a:solidFill>
          <a:latin typeface="Arial" pitchFamily="34" charset="0"/>
          <a:ea typeface="+mn-ea"/>
          <a:cs typeface="Arial" pitchFamily="34" charset="0"/>
        </a:defRPr>
      </a:lvl1pPr>
      <a:lvl2pPr marL="427435" indent="-129779" algn="l" defTabSz="685800" rtl="0" eaLnBrk="1" latinLnBrk="0" hangingPunct="1">
        <a:spcBef>
          <a:spcPct val="20000"/>
        </a:spcBef>
        <a:buClr>
          <a:schemeClr val="accent2"/>
        </a:buClr>
        <a:buSzPct val="110000"/>
        <a:buFont typeface="Arial" pitchFamily="34" charset="0"/>
        <a:buChar char="‒"/>
        <a:defRPr sz="1200" kern="1200">
          <a:solidFill>
            <a:schemeClr val="bg2"/>
          </a:solidFill>
          <a:latin typeface="Arial" pitchFamily="34" charset="0"/>
          <a:ea typeface="+mn-ea"/>
          <a:cs typeface="Arial" pitchFamily="34" charset="0"/>
        </a:defRPr>
      </a:lvl2pPr>
      <a:lvl3pPr marL="687388" indent="-125413" algn="l" defTabSz="685800" rtl="0" eaLnBrk="1" latinLnBrk="0" hangingPunct="1">
        <a:spcBef>
          <a:spcPct val="20000"/>
        </a:spcBef>
        <a:buClr>
          <a:schemeClr val="accent2"/>
        </a:buClr>
        <a:buSzPct val="110000"/>
        <a:buFont typeface="Arial" pitchFamily="34" charset="0"/>
        <a:buChar char="»"/>
        <a:tabLst/>
        <a:defRPr sz="1050" kern="1200">
          <a:solidFill>
            <a:schemeClr val="bg2"/>
          </a:solidFill>
          <a:latin typeface="Arial" pitchFamily="34" charset="0"/>
          <a:ea typeface="+mn-ea"/>
          <a:cs typeface="Arial" pitchFamily="34" charset="0"/>
        </a:defRPr>
      </a:lvl3pPr>
      <a:lvl4pPr marL="974725" indent="-115888" algn="l" defTabSz="685800" rtl="0" eaLnBrk="1" latinLnBrk="0" hangingPunct="1">
        <a:spcBef>
          <a:spcPct val="20000"/>
        </a:spcBef>
        <a:buClr>
          <a:schemeClr val="accent2"/>
        </a:buClr>
        <a:buSzPct val="110000"/>
        <a:buFont typeface="Wingdings" pitchFamily="2" charset="2"/>
        <a:buChar char=""/>
        <a:tabLst/>
        <a:defRPr sz="900" kern="1200">
          <a:solidFill>
            <a:schemeClr val="bg2"/>
          </a:solidFill>
          <a:latin typeface="Arial" pitchFamily="34" charset="0"/>
          <a:ea typeface="+mn-ea"/>
          <a:cs typeface="Arial" pitchFamily="34" charset="0"/>
        </a:defRPr>
      </a:lvl4pPr>
      <a:lvl5pPr marL="1374775" indent="-117475" algn="l" defTabSz="685800" rtl="0" eaLnBrk="1" latinLnBrk="0" hangingPunct="1">
        <a:spcBef>
          <a:spcPct val="20000"/>
        </a:spcBef>
        <a:buClr>
          <a:schemeClr val="accent2"/>
        </a:buClr>
        <a:buSzPct val="110000"/>
        <a:buFont typeface="Wingdings" pitchFamily="2" charset="2"/>
        <a:buChar char=""/>
        <a:tabLst/>
        <a:defRPr sz="900" kern="1200">
          <a:solidFill>
            <a:schemeClr val="bg2"/>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png"/><Relationship Id="rId5" Type="http://schemas.openxmlformats.org/officeDocument/2006/relationships/image" Target="../media/image5.jpe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6F182E-5C1B-CD2D-96EC-380C9774421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B84754C-F2E0-A6E3-B869-361FBB165957}"/>
              </a:ext>
            </a:extLst>
          </p:cNvPr>
          <p:cNvPicPr>
            <a:picLocks noChangeAspect="1"/>
          </p:cNvPicPr>
          <p:nvPr/>
        </p:nvPicPr>
        <p:blipFill>
          <a:blip r:embed="rId2"/>
          <a:srcRect/>
          <a:stretch/>
        </p:blipFill>
        <p:spPr>
          <a:xfrm>
            <a:off x="7649023" y="4509496"/>
            <a:ext cx="1232906" cy="485368"/>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53E72A2D-3689-4CB7-EED8-3946A2FB245D}"/>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4521" t="20483" r="11106" b="21270"/>
          <a:stretch/>
        </p:blipFill>
        <p:spPr>
          <a:xfrm>
            <a:off x="221218" y="133757"/>
            <a:ext cx="2537885" cy="1132723"/>
          </a:xfrm>
          <a:prstGeom prst="rect">
            <a:avLst/>
          </a:prstGeom>
        </p:spPr>
      </p:pic>
      <p:sp>
        <p:nvSpPr>
          <p:cNvPr id="5" name="Rectangle 4">
            <a:extLst>
              <a:ext uri="{FF2B5EF4-FFF2-40B4-BE49-F238E27FC236}">
                <a16:creationId xmlns:a16="http://schemas.microsoft.com/office/drawing/2014/main" id="{2F918EF7-B785-2636-5241-316BD7F1FA58}"/>
              </a:ext>
            </a:extLst>
          </p:cNvPr>
          <p:cNvSpPr/>
          <p:nvPr/>
        </p:nvSpPr>
        <p:spPr>
          <a:xfrm>
            <a:off x="0" y="1415827"/>
            <a:ext cx="9144000" cy="12179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FFFFFF"/>
              </a:solidFill>
              <a:effectLst/>
              <a:uLnTx/>
              <a:uFillTx/>
              <a:latin typeface="Arial"/>
              <a:ea typeface="+mn-ea"/>
              <a:cs typeface="+mn-cs"/>
            </a:endParaRPr>
          </a:p>
        </p:txBody>
      </p:sp>
      <p:pic>
        <p:nvPicPr>
          <p:cNvPr id="7" name="Picture 6">
            <a:extLst>
              <a:ext uri="{FF2B5EF4-FFF2-40B4-BE49-F238E27FC236}">
                <a16:creationId xmlns:a16="http://schemas.microsoft.com/office/drawing/2014/main" id="{FEA0504C-096B-E14B-27BF-0EB40A28071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80028" y="-5625"/>
            <a:ext cx="1963972" cy="1359216"/>
          </a:xfrm>
          <a:prstGeom prst="rect">
            <a:avLst/>
          </a:prstGeom>
        </p:spPr>
      </p:pic>
      <p:pic>
        <p:nvPicPr>
          <p:cNvPr id="9" name="Picture 8">
            <a:extLst>
              <a:ext uri="{FF2B5EF4-FFF2-40B4-BE49-F238E27FC236}">
                <a16:creationId xmlns:a16="http://schemas.microsoft.com/office/drawing/2014/main" id="{60BFF9B8-D032-5017-D669-0BA49BB03ED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3107514" y="-5625"/>
            <a:ext cx="1963972" cy="1358023"/>
          </a:xfrm>
          <a:prstGeom prst="rect">
            <a:avLst/>
          </a:prstGeom>
        </p:spPr>
      </p:pic>
      <p:pic>
        <p:nvPicPr>
          <p:cNvPr id="11" name="Picture 10">
            <a:extLst>
              <a:ext uri="{FF2B5EF4-FFF2-40B4-BE49-F238E27FC236}">
                <a16:creationId xmlns:a16="http://schemas.microsoft.com/office/drawing/2014/main" id="{B811F05B-162D-44A2-0EEA-CB3EEBB94312}"/>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143771" y="-5625"/>
            <a:ext cx="1963972" cy="1359215"/>
          </a:xfrm>
          <a:prstGeom prst="rect">
            <a:avLst/>
          </a:prstGeom>
        </p:spPr>
      </p:pic>
      <p:pic>
        <p:nvPicPr>
          <p:cNvPr id="18" name="Graphic 17">
            <a:extLst>
              <a:ext uri="{FF2B5EF4-FFF2-40B4-BE49-F238E27FC236}">
                <a16:creationId xmlns:a16="http://schemas.microsoft.com/office/drawing/2014/main" id="{0DCF8DDC-F042-664E-E2C5-56133F8F636E}"/>
              </a:ext>
            </a:extLst>
          </p:cNvPr>
          <p:cNvPicPr>
            <a:picLocks noChangeAspect="1"/>
          </p:cNvPicPr>
          <p:nvPr/>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29322" b="42139"/>
          <a:stretch/>
        </p:blipFill>
        <p:spPr>
          <a:xfrm>
            <a:off x="579706" y="1410707"/>
            <a:ext cx="7888434" cy="1230633"/>
          </a:xfrm>
          <a:prstGeom prst="rect">
            <a:avLst/>
          </a:prstGeom>
        </p:spPr>
      </p:pic>
      <p:sp>
        <p:nvSpPr>
          <p:cNvPr id="19" name="TextBox 18">
            <a:extLst>
              <a:ext uri="{FF2B5EF4-FFF2-40B4-BE49-F238E27FC236}">
                <a16:creationId xmlns:a16="http://schemas.microsoft.com/office/drawing/2014/main" id="{E37FC53B-87AC-2098-9E28-CDE0336EB2EE}"/>
              </a:ext>
            </a:extLst>
          </p:cNvPr>
          <p:cNvSpPr txBox="1"/>
          <p:nvPr/>
        </p:nvSpPr>
        <p:spPr>
          <a:xfrm>
            <a:off x="0" y="1519485"/>
            <a:ext cx="9144000" cy="461665"/>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mn-ea"/>
                <a:cs typeface="+mn-cs"/>
              </a:rPr>
              <a:t>Worldwide Coverage from the Carrier You Know and Trust </a:t>
            </a:r>
          </a:p>
        </p:txBody>
      </p:sp>
      <p:cxnSp>
        <p:nvCxnSpPr>
          <p:cNvPr id="22" name="Straight Connector 21">
            <a:extLst>
              <a:ext uri="{FF2B5EF4-FFF2-40B4-BE49-F238E27FC236}">
                <a16:creationId xmlns:a16="http://schemas.microsoft.com/office/drawing/2014/main" id="{9D412C39-B856-ACE8-31BA-F9AFFE2A238D}"/>
              </a:ext>
            </a:extLst>
          </p:cNvPr>
          <p:cNvCxnSpPr/>
          <p:nvPr/>
        </p:nvCxnSpPr>
        <p:spPr>
          <a:xfrm>
            <a:off x="357440" y="2044420"/>
            <a:ext cx="8332966"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124801B-3B08-4454-5380-713FBDCF6156}"/>
              </a:ext>
            </a:extLst>
          </p:cNvPr>
          <p:cNvSpPr txBox="1"/>
          <p:nvPr/>
        </p:nvSpPr>
        <p:spPr>
          <a:xfrm>
            <a:off x="0" y="2171492"/>
            <a:ext cx="9144000" cy="28469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250" b="1" i="0" u="none" strike="noStrike" kern="1200" cap="none" spc="50" normalizeH="0" baseline="0" noProof="0" dirty="0">
                <a:ln>
                  <a:noFill/>
                </a:ln>
                <a:solidFill>
                  <a:srgbClr val="FFFFFF"/>
                </a:solidFill>
                <a:effectLst/>
                <a:uLnTx/>
                <a:uFillTx/>
                <a:latin typeface="Arial"/>
                <a:ea typeface="+mn-ea"/>
                <a:cs typeface="+mn-cs"/>
              </a:rPr>
              <a:t>SOLELY DEDICATED TO SERVING THE GLOBALLY MOBILE FOR OVER 25 YEARS</a:t>
            </a:r>
          </a:p>
        </p:txBody>
      </p:sp>
      <p:grpSp>
        <p:nvGrpSpPr>
          <p:cNvPr id="13" name="Group 12">
            <a:extLst>
              <a:ext uri="{FF2B5EF4-FFF2-40B4-BE49-F238E27FC236}">
                <a16:creationId xmlns:a16="http://schemas.microsoft.com/office/drawing/2014/main" id="{2BB45333-4502-82B2-F1FD-989F136441DF}"/>
              </a:ext>
            </a:extLst>
          </p:cNvPr>
          <p:cNvGrpSpPr/>
          <p:nvPr/>
        </p:nvGrpSpPr>
        <p:grpSpPr>
          <a:xfrm>
            <a:off x="513309" y="3132324"/>
            <a:ext cx="8146616" cy="1196220"/>
            <a:chOff x="513309" y="3194152"/>
            <a:chExt cx="8146616" cy="1196220"/>
          </a:xfrm>
        </p:grpSpPr>
        <p:pic>
          <p:nvPicPr>
            <p:cNvPr id="6" name="Graphic 2">
              <a:extLst>
                <a:ext uri="{FF2B5EF4-FFF2-40B4-BE49-F238E27FC236}">
                  <a16:creationId xmlns:a16="http://schemas.microsoft.com/office/drawing/2014/main" id="{014E2EA2-85E8-3818-F326-12C6BD9BB853}"/>
                </a:ext>
              </a:extLst>
            </p:cNvPr>
            <p:cNvPicPr>
              <a:picLocks noChangeAspect="1"/>
            </p:cNvPicPr>
            <p:nvPr/>
          </p:nvPicPr>
          <p:blipFill rotWithShape="1">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l="18662" t="22246" r="24891" b="22282"/>
            <a:stretch/>
          </p:blipFill>
          <p:spPr>
            <a:xfrm>
              <a:off x="3789158" y="3251996"/>
              <a:ext cx="539662" cy="530352"/>
            </a:xfrm>
            <a:prstGeom prst="rect">
              <a:avLst/>
            </a:prstGeom>
          </p:spPr>
        </p:pic>
        <p:pic>
          <p:nvPicPr>
            <p:cNvPr id="8" name="Graphic 3">
              <a:extLst>
                <a:ext uri="{FF2B5EF4-FFF2-40B4-BE49-F238E27FC236}">
                  <a16:creationId xmlns:a16="http://schemas.microsoft.com/office/drawing/2014/main" id="{02F2F965-1CA0-7BF0-E186-40B984682517}"/>
                </a:ext>
              </a:extLst>
            </p:cNvPr>
            <p:cNvPicPr>
              <a:picLocks noChangeAspect="1"/>
            </p:cNvPicPr>
            <p:nvPr/>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l="19229" t="15939" r="19229" b="21361"/>
            <a:stretch/>
          </p:blipFill>
          <p:spPr>
            <a:xfrm>
              <a:off x="5169681" y="3250572"/>
              <a:ext cx="528309" cy="538243"/>
            </a:xfrm>
            <a:prstGeom prst="rect">
              <a:avLst/>
            </a:prstGeom>
          </p:spPr>
        </p:pic>
        <p:pic>
          <p:nvPicPr>
            <p:cNvPr id="10" name="Graphic 4">
              <a:extLst>
                <a:ext uri="{FF2B5EF4-FFF2-40B4-BE49-F238E27FC236}">
                  <a16:creationId xmlns:a16="http://schemas.microsoft.com/office/drawing/2014/main" id="{EF347E42-C2DC-41FD-8369-C3EADEAE8BF4}"/>
                </a:ext>
              </a:extLst>
            </p:cNvPr>
            <p:cNvPicPr>
              <a:picLocks noChangeAspect="1"/>
            </p:cNvPicPr>
            <p:nvPr/>
          </p:nvPicPr>
          <p:blipFill rotWithShape="1">
            <a:blip r:embed="rId13" cstate="print">
              <a:extLst>
                <a:ext uri="{28A0092B-C50C-407E-A947-70E740481C1C}">
                  <a14:useLocalDpi xmlns:a14="http://schemas.microsoft.com/office/drawing/2010/main"/>
                </a:ext>
                <a:ext uri="{96DAC541-7B7A-43D3-8B79-37D633B846F1}">
                  <asvg:svgBlip xmlns:asvg="http://schemas.microsoft.com/office/drawing/2016/SVG/main" r:embed="rId14"/>
                </a:ext>
              </a:extLst>
            </a:blip>
            <a:srcRect l="18159" t="16051" r="16075" b="24738"/>
            <a:stretch/>
          </p:blipFill>
          <p:spPr>
            <a:xfrm>
              <a:off x="6507024" y="3238169"/>
              <a:ext cx="597823" cy="538244"/>
            </a:xfrm>
            <a:prstGeom prst="rect">
              <a:avLst/>
            </a:prstGeom>
          </p:spPr>
        </p:pic>
        <p:sp>
          <p:nvSpPr>
            <p:cNvPr id="17" name="TextBox 16">
              <a:extLst>
                <a:ext uri="{FF2B5EF4-FFF2-40B4-BE49-F238E27FC236}">
                  <a16:creationId xmlns:a16="http://schemas.microsoft.com/office/drawing/2014/main" id="{6A3AAA33-A554-CB0C-2E85-9406C5DF9274}"/>
                </a:ext>
              </a:extLst>
            </p:cNvPr>
            <p:cNvSpPr txBox="1"/>
            <p:nvPr/>
          </p:nvSpPr>
          <p:spPr>
            <a:xfrm>
              <a:off x="4765469" y="3798040"/>
              <a:ext cx="1336732" cy="553998"/>
            </a:xfrm>
            <a:prstGeom prst="rect">
              <a:avLst/>
            </a:prstGeom>
            <a:noFill/>
          </p:spPr>
          <p:txBody>
            <a:bodyPr wrap="square" rtlCol="0" anchor="ctr">
              <a:spAutoFit/>
            </a:bodyPr>
            <a:lstStyle/>
            <a:p>
              <a:pPr algn="ctr" defTabSz="914377">
                <a:defRPr/>
              </a:pPr>
              <a:r>
                <a:rPr lang="en-US" sz="1000" dirty="0">
                  <a:solidFill>
                    <a:srgbClr val="63666F"/>
                  </a:solidFill>
                  <a:latin typeface="Arial Narrow" panose="020B0604020202020204" pitchFamily="34" charset="0"/>
                  <a:cs typeface="Arial Narrow" panose="020B0604020202020204" pitchFamily="34" charset="0"/>
                </a:rPr>
                <a:t>Centralized in-house service, claims and medical assistance </a:t>
              </a:r>
            </a:p>
          </p:txBody>
        </p:sp>
        <p:sp>
          <p:nvSpPr>
            <p:cNvPr id="21" name="TextBox 20">
              <a:extLst>
                <a:ext uri="{FF2B5EF4-FFF2-40B4-BE49-F238E27FC236}">
                  <a16:creationId xmlns:a16="http://schemas.microsoft.com/office/drawing/2014/main" id="{698573E5-CCF8-D95C-8539-5B0E409C522E}"/>
                </a:ext>
              </a:extLst>
            </p:cNvPr>
            <p:cNvSpPr txBox="1"/>
            <p:nvPr/>
          </p:nvSpPr>
          <p:spPr>
            <a:xfrm>
              <a:off x="6244315" y="3812707"/>
              <a:ext cx="1091814" cy="553998"/>
            </a:xfrm>
            <a:prstGeom prst="rect">
              <a:avLst/>
            </a:prstGeom>
            <a:noFill/>
          </p:spPr>
          <p:txBody>
            <a:bodyPr wrap="square" rtlCol="0" anchor="ctr">
              <a:spAutoFit/>
            </a:bodyPr>
            <a:lstStyle/>
            <a:p>
              <a:pPr algn="ctr" defTabSz="914377">
                <a:defRPr/>
              </a:pPr>
              <a:r>
                <a:rPr lang="en-US" sz="1000" dirty="0">
                  <a:solidFill>
                    <a:srgbClr val="63666F"/>
                  </a:solidFill>
                  <a:latin typeface="Arial Narrow" panose="020B0604020202020204" pitchFamily="34" charset="0"/>
                  <a:cs typeface="Arial Narrow" panose="020B0604020202020204" pitchFamily="34" charset="0"/>
                </a:rPr>
                <a:t>Access to global telemedicine and wellness resources</a:t>
              </a:r>
            </a:p>
          </p:txBody>
        </p:sp>
        <p:sp>
          <p:nvSpPr>
            <p:cNvPr id="28" name="TextBox 27">
              <a:extLst>
                <a:ext uri="{FF2B5EF4-FFF2-40B4-BE49-F238E27FC236}">
                  <a16:creationId xmlns:a16="http://schemas.microsoft.com/office/drawing/2014/main" id="{17B5A78C-0042-21DA-E8D5-8523AC4BC2AD}"/>
                </a:ext>
              </a:extLst>
            </p:cNvPr>
            <p:cNvSpPr txBox="1"/>
            <p:nvPr/>
          </p:nvSpPr>
          <p:spPr>
            <a:xfrm>
              <a:off x="3532486" y="3728948"/>
              <a:ext cx="1120120" cy="553998"/>
            </a:xfrm>
            <a:prstGeom prst="rect">
              <a:avLst/>
            </a:prstGeom>
            <a:noFill/>
          </p:spPr>
          <p:txBody>
            <a:bodyPr wrap="square" rtlCol="0" anchor="ctr">
              <a:spAutoFit/>
            </a:bodyPr>
            <a:lstStyle/>
            <a:p>
              <a:pPr algn="ctr" defTabSz="914377">
                <a:defRPr/>
              </a:pPr>
              <a:r>
                <a:rPr lang="en-US" sz="1000" dirty="0">
                  <a:solidFill>
                    <a:srgbClr val="63666F"/>
                  </a:solidFill>
                  <a:latin typeface="Arial Narrow" panose="020B0604020202020204" pitchFamily="34" charset="0"/>
                  <a:cs typeface="Arial Narrow" panose="020B0604020202020204" pitchFamily="34" charset="0"/>
                </a:rPr>
                <a:t>24/7/365 </a:t>
              </a:r>
              <a:br>
                <a:rPr lang="en-US" sz="1000" dirty="0">
                  <a:solidFill>
                    <a:srgbClr val="63666F"/>
                  </a:solidFill>
                  <a:latin typeface="Arial Narrow" panose="020B0604020202020204" pitchFamily="34" charset="0"/>
                  <a:cs typeface="Arial Narrow" panose="020B0604020202020204" pitchFamily="34" charset="0"/>
                </a:rPr>
              </a:br>
              <a:r>
                <a:rPr lang="en-US" sz="1000" dirty="0">
                  <a:solidFill>
                    <a:srgbClr val="63666F"/>
                  </a:solidFill>
                  <a:latin typeface="Arial Narrow" panose="020B0604020202020204" pitchFamily="34" charset="0"/>
                  <a:cs typeface="Arial Narrow" panose="020B0604020202020204" pitchFamily="34" charset="0"/>
                </a:rPr>
                <a:t>high-touch </a:t>
              </a:r>
            </a:p>
            <a:p>
              <a:pPr algn="ctr" defTabSz="914377">
                <a:defRPr/>
              </a:pPr>
              <a:r>
                <a:rPr lang="en-US" sz="1000" dirty="0">
                  <a:solidFill>
                    <a:srgbClr val="63666F"/>
                  </a:solidFill>
                  <a:latin typeface="Arial Narrow" panose="020B0604020202020204" pitchFamily="34" charset="0"/>
                  <a:cs typeface="Arial Narrow" panose="020B0604020202020204" pitchFamily="34" charset="0"/>
                </a:rPr>
                <a:t>multi-lingual service</a:t>
              </a:r>
            </a:p>
          </p:txBody>
        </p:sp>
        <p:pic>
          <p:nvPicPr>
            <p:cNvPr id="36" name="Graphic 1">
              <a:extLst>
                <a:ext uri="{FF2B5EF4-FFF2-40B4-BE49-F238E27FC236}">
                  <a16:creationId xmlns:a16="http://schemas.microsoft.com/office/drawing/2014/main" id="{4D0F41FA-40A9-D7E8-9AF9-8F1D4C07163D}"/>
                </a:ext>
              </a:extLst>
            </p:cNvPr>
            <p:cNvPicPr>
              <a:picLocks noChangeAspect="1"/>
            </p:cNvPicPr>
            <p:nvPr/>
          </p:nvPicPr>
          <p:blipFill rotWithShape="1">
            <a:blip r:embed="rId15" cstate="print">
              <a:extLst>
                <a:ext uri="{28A0092B-C50C-407E-A947-70E740481C1C}">
                  <a14:useLocalDpi xmlns:a14="http://schemas.microsoft.com/office/drawing/2010/main"/>
                </a:ext>
                <a:ext uri="{96DAC541-7B7A-43D3-8B79-37D633B846F1}">
                  <asvg:svgBlip xmlns:asvg="http://schemas.microsoft.com/office/drawing/2016/SVG/main" r:embed="rId16"/>
                </a:ext>
              </a:extLst>
            </a:blip>
            <a:srcRect l="20703" t="21064" r="21098" b="18862"/>
            <a:stretch/>
          </p:blipFill>
          <p:spPr>
            <a:xfrm>
              <a:off x="2548901" y="3273927"/>
              <a:ext cx="513788" cy="530352"/>
            </a:xfrm>
            <a:prstGeom prst="rect">
              <a:avLst/>
            </a:prstGeom>
          </p:spPr>
        </p:pic>
        <p:pic>
          <p:nvPicPr>
            <p:cNvPr id="37" name="Graphic 5">
              <a:extLst>
                <a:ext uri="{FF2B5EF4-FFF2-40B4-BE49-F238E27FC236}">
                  <a16:creationId xmlns:a16="http://schemas.microsoft.com/office/drawing/2014/main" id="{CE6BD92A-0D37-D170-B645-E13F6A282AA1}"/>
                </a:ext>
              </a:extLst>
            </p:cNvPr>
            <p:cNvPicPr>
              <a:picLocks noChangeAspect="1"/>
            </p:cNvPicPr>
            <p:nvPr/>
          </p:nvPicPr>
          <p:blipFill rotWithShape="1">
            <a:blip r:embed="rId17" cstate="print">
              <a:extLst>
                <a:ext uri="{28A0092B-C50C-407E-A947-70E740481C1C}">
                  <a14:useLocalDpi xmlns:a14="http://schemas.microsoft.com/office/drawing/2010/main"/>
                </a:ext>
                <a:ext uri="{96DAC541-7B7A-43D3-8B79-37D633B846F1}">
                  <asvg:svgBlip xmlns:asvg="http://schemas.microsoft.com/office/drawing/2016/SVG/main" r:embed="rId18"/>
                </a:ext>
              </a:extLst>
            </a:blip>
            <a:srcRect l="22410" t="18128" r="25488" b="14806"/>
            <a:stretch/>
          </p:blipFill>
          <p:spPr>
            <a:xfrm>
              <a:off x="7735288" y="3200204"/>
              <a:ext cx="447269" cy="575719"/>
            </a:xfrm>
            <a:prstGeom prst="rect">
              <a:avLst/>
            </a:prstGeom>
          </p:spPr>
        </p:pic>
        <p:sp>
          <p:nvSpPr>
            <p:cNvPr id="38" name="TextBox 37">
              <a:extLst>
                <a:ext uri="{FF2B5EF4-FFF2-40B4-BE49-F238E27FC236}">
                  <a16:creationId xmlns:a16="http://schemas.microsoft.com/office/drawing/2014/main" id="{ECF9A8F5-A01E-9035-2F7B-E0A793E5C956}"/>
                </a:ext>
              </a:extLst>
            </p:cNvPr>
            <p:cNvSpPr txBox="1"/>
            <p:nvPr/>
          </p:nvSpPr>
          <p:spPr>
            <a:xfrm>
              <a:off x="2313686" y="3812707"/>
              <a:ext cx="1061866" cy="400110"/>
            </a:xfrm>
            <a:prstGeom prst="rect">
              <a:avLst/>
            </a:prstGeom>
            <a:noFill/>
          </p:spPr>
          <p:txBody>
            <a:bodyPr wrap="square" rtlCol="0" anchor="ctr">
              <a:spAutoFit/>
            </a:bodyPr>
            <a:lstStyle/>
            <a:p>
              <a:pPr algn="ctr" defTabSz="914377">
                <a:defRPr/>
              </a:pPr>
              <a:r>
                <a:rPr lang="en-US" sz="1000" dirty="0">
                  <a:solidFill>
                    <a:srgbClr val="63666F"/>
                  </a:solidFill>
                  <a:latin typeface="Arial Narrow" panose="020B0604020202020204" pitchFamily="34" charset="0"/>
                  <a:cs typeface="Arial Narrow" panose="020B0604020202020204" pitchFamily="34" charset="0"/>
                </a:rPr>
                <a:t>Industry-leading </a:t>
              </a:r>
              <a:br>
                <a:rPr lang="en-US" sz="1000" dirty="0">
                  <a:solidFill>
                    <a:srgbClr val="63666F"/>
                  </a:solidFill>
                  <a:latin typeface="Arial Narrow" panose="020B0604020202020204" pitchFamily="34" charset="0"/>
                  <a:cs typeface="Arial Narrow" panose="020B0604020202020204" pitchFamily="34" charset="0"/>
                </a:rPr>
              </a:br>
              <a:r>
                <a:rPr lang="en-US" sz="1000" dirty="0">
                  <a:solidFill>
                    <a:srgbClr val="63666F"/>
                  </a:solidFill>
                  <a:latin typeface="Arial Narrow" panose="020B0604020202020204" pitchFamily="34" charset="0"/>
                  <a:cs typeface="Arial Narrow" panose="020B0604020202020204" pitchFamily="34" charset="0"/>
                </a:rPr>
                <a:t>digital tools</a:t>
              </a:r>
            </a:p>
          </p:txBody>
        </p:sp>
        <p:sp>
          <p:nvSpPr>
            <p:cNvPr id="39" name="TextBox 38">
              <a:extLst>
                <a:ext uri="{FF2B5EF4-FFF2-40B4-BE49-F238E27FC236}">
                  <a16:creationId xmlns:a16="http://schemas.microsoft.com/office/drawing/2014/main" id="{B70781BF-735F-3624-9303-25AE7ABC2AEE}"/>
                </a:ext>
              </a:extLst>
            </p:cNvPr>
            <p:cNvSpPr txBox="1"/>
            <p:nvPr/>
          </p:nvSpPr>
          <p:spPr>
            <a:xfrm>
              <a:off x="7359629" y="3798550"/>
              <a:ext cx="1300296" cy="553998"/>
            </a:xfrm>
            <a:prstGeom prst="rect">
              <a:avLst/>
            </a:prstGeom>
            <a:noFill/>
          </p:spPr>
          <p:txBody>
            <a:bodyPr wrap="square" rtlCol="0" anchor="ctr">
              <a:spAutoFit/>
            </a:bodyPr>
            <a:lstStyle/>
            <a:p>
              <a:pPr algn="ctr" defTabSz="914377">
                <a:defRPr/>
              </a:pPr>
              <a:r>
                <a:rPr lang="en-US" sz="1000" dirty="0">
                  <a:solidFill>
                    <a:srgbClr val="63666F"/>
                  </a:solidFill>
                  <a:latin typeface="Arial Narrow" panose="020B0604020202020204" pitchFamily="34" charset="0"/>
                  <a:cs typeface="Arial Narrow" panose="020B0604020202020204" pitchFamily="34" charset="0"/>
                </a:rPr>
                <a:t>Flexible, comprehensive</a:t>
              </a:r>
              <a:br>
                <a:rPr lang="en-US" sz="1000" dirty="0">
                  <a:solidFill>
                    <a:srgbClr val="63666F"/>
                  </a:solidFill>
                  <a:latin typeface="Arial Narrow" panose="020B0604020202020204" pitchFamily="34" charset="0"/>
                  <a:cs typeface="Arial Narrow" panose="020B0604020202020204" pitchFamily="34" charset="0"/>
                </a:rPr>
              </a:br>
              <a:r>
                <a:rPr lang="en-US" sz="1000" dirty="0">
                  <a:solidFill>
                    <a:srgbClr val="63666F"/>
                  </a:solidFill>
                  <a:latin typeface="Arial Narrow" panose="020B0604020202020204" pitchFamily="34" charset="0"/>
                  <a:cs typeface="Arial Narrow" panose="020B0604020202020204" pitchFamily="34" charset="0"/>
                </a:rPr>
                <a:t>benefit options </a:t>
              </a:r>
            </a:p>
          </p:txBody>
        </p:sp>
        <p:cxnSp>
          <p:nvCxnSpPr>
            <p:cNvPr id="40" name="Straight Connector 39">
              <a:extLst>
                <a:ext uri="{FF2B5EF4-FFF2-40B4-BE49-F238E27FC236}">
                  <a16:creationId xmlns:a16="http://schemas.microsoft.com/office/drawing/2014/main" id="{3FAB875A-4D5C-AD1B-A2E3-D0AFB6A81DD0}"/>
                </a:ext>
              </a:extLst>
            </p:cNvPr>
            <p:cNvCxnSpPr/>
            <p:nvPr/>
          </p:nvCxnSpPr>
          <p:spPr>
            <a:xfrm>
              <a:off x="6109148" y="3236794"/>
              <a:ext cx="0" cy="1153168"/>
            </a:xfrm>
            <a:prstGeom prst="line">
              <a:avLst/>
            </a:prstGeom>
            <a:noFill/>
            <a:ln w="9525" cap="flat" cmpd="sng" algn="ctr">
              <a:solidFill>
                <a:srgbClr val="FFFFFF">
                  <a:lumMod val="75000"/>
                </a:srgbClr>
              </a:solidFill>
              <a:prstDash val="solid"/>
              <a:miter lim="800000"/>
            </a:ln>
            <a:effectLst/>
          </p:spPr>
        </p:cxnSp>
        <p:cxnSp>
          <p:nvCxnSpPr>
            <p:cNvPr id="41" name="Straight Connector 40">
              <a:extLst>
                <a:ext uri="{FF2B5EF4-FFF2-40B4-BE49-F238E27FC236}">
                  <a16:creationId xmlns:a16="http://schemas.microsoft.com/office/drawing/2014/main" id="{3A3E7A1F-874E-E1CA-682D-7167BABA00AE}"/>
                </a:ext>
              </a:extLst>
            </p:cNvPr>
            <p:cNvCxnSpPr/>
            <p:nvPr/>
          </p:nvCxnSpPr>
          <p:spPr>
            <a:xfrm>
              <a:off x="7445212" y="3229480"/>
              <a:ext cx="0" cy="1153168"/>
            </a:xfrm>
            <a:prstGeom prst="line">
              <a:avLst/>
            </a:prstGeom>
            <a:noFill/>
            <a:ln w="9525" cap="flat" cmpd="sng" algn="ctr">
              <a:solidFill>
                <a:srgbClr val="FFFFFF">
                  <a:lumMod val="75000"/>
                </a:srgbClr>
              </a:solidFill>
              <a:prstDash val="solid"/>
              <a:miter lim="800000"/>
            </a:ln>
            <a:effectLst/>
          </p:spPr>
        </p:cxnSp>
        <p:cxnSp>
          <p:nvCxnSpPr>
            <p:cNvPr id="42" name="Straight Connector 41">
              <a:extLst>
                <a:ext uri="{FF2B5EF4-FFF2-40B4-BE49-F238E27FC236}">
                  <a16:creationId xmlns:a16="http://schemas.microsoft.com/office/drawing/2014/main" id="{836F1E77-7CC7-F1AE-AAFB-0E5CAFFDDE8B}"/>
                </a:ext>
              </a:extLst>
            </p:cNvPr>
            <p:cNvCxnSpPr/>
            <p:nvPr/>
          </p:nvCxnSpPr>
          <p:spPr>
            <a:xfrm>
              <a:off x="4745056" y="3229480"/>
              <a:ext cx="0" cy="1153168"/>
            </a:xfrm>
            <a:prstGeom prst="line">
              <a:avLst/>
            </a:prstGeom>
            <a:noFill/>
            <a:ln w="9525" cap="flat" cmpd="sng" algn="ctr">
              <a:solidFill>
                <a:srgbClr val="FFFFFF">
                  <a:lumMod val="75000"/>
                </a:srgbClr>
              </a:solidFill>
              <a:prstDash val="solid"/>
              <a:miter lim="800000"/>
            </a:ln>
            <a:effectLst/>
          </p:spPr>
        </p:cxnSp>
        <p:cxnSp>
          <p:nvCxnSpPr>
            <p:cNvPr id="43" name="Straight Connector 42">
              <a:extLst>
                <a:ext uri="{FF2B5EF4-FFF2-40B4-BE49-F238E27FC236}">
                  <a16:creationId xmlns:a16="http://schemas.microsoft.com/office/drawing/2014/main" id="{3306BEAB-671C-5708-D7E1-3D4D44F1F40B}"/>
                </a:ext>
              </a:extLst>
            </p:cNvPr>
            <p:cNvCxnSpPr/>
            <p:nvPr/>
          </p:nvCxnSpPr>
          <p:spPr>
            <a:xfrm>
              <a:off x="3419675" y="3229480"/>
              <a:ext cx="0" cy="1153168"/>
            </a:xfrm>
            <a:prstGeom prst="line">
              <a:avLst/>
            </a:prstGeom>
            <a:noFill/>
            <a:ln w="9525" cap="flat" cmpd="sng" algn="ctr">
              <a:solidFill>
                <a:srgbClr val="FFFFFF">
                  <a:lumMod val="75000"/>
                </a:srgbClr>
              </a:solidFill>
              <a:prstDash val="solid"/>
              <a:miter lim="800000"/>
            </a:ln>
            <a:effectLst/>
          </p:spPr>
        </p:cxnSp>
        <p:sp>
          <p:nvSpPr>
            <p:cNvPr id="44" name="TextBox 43">
              <a:extLst>
                <a:ext uri="{FF2B5EF4-FFF2-40B4-BE49-F238E27FC236}">
                  <a16:creationId xmlns:a16="http://schemas.microsoft.com/office/drawing/2014/main" id="{21DC89E9-C7A6-21D5-B965-E3E427CBAB80}"/>
                </a:ext>
              </a:extLst>
            </p:cNvPr>
            <p:cNvSpPr txBox="1"/>
            <p:nvPr/>
          </p:nvSpPr>
          <p:spPr>
            <a:xfrm>
              <a:off x="513309" y="3781930"/>
              <a:ext cx="1691934" cy="553998"/>
            </a:xfrm>
            <a:prstGeom prst="rect">
              <a:avLst/>
            </a:prstGeom>
            <a:noFill/>
          </p:spPr>
          <p:txBody>
            <a:bodyPr wrap="square" rtlCol="0" anchor="ctr">
              <a:spAutoFit/>
            </a:bodyPr>
            <a:lstStyle/>
            <a:p>
              <a:pPr algn="ctr" defTabSz="914377">
                <a:defRPr/>
              </a:pPr>
              <a:r>
                <a:rPr lang="en-US" sz="1000" dirty="0">
                  <a:solidFill>
                    <a:srgbClr val="63666F"/>
                  </a:solidFill>
                  <a:latin typeface="Arial Narrow" panose="020B0604020202020204" pitchFamily="34" charset="0"/>
                  <a:cs typeface="Arial Narrow" panose="020B0604020202020204" pitchFamily="34" charset="0"/>
                </a:rPr>
                <a:t>Strength and breadth of BCBS network (inside U.S.) and </a:t>
              </a:r>
              <a:br>
                <a:rPr lang="en-US" sz="1000" dirty="0">
                  <a:solidFill>
                    <a:srgbClr val="63666F"/>
                  </a:solidFill>
                  <a:latin typeface="Arial Narrow" panose="020B0604020202020204" pitchFamily="34" charset="0"/>
                  <a:cs typeface="Arial Narrow" panose="020B0604020202020204" pitchFamily="34" charset="0"/>
                </a:rPr>
              </a:br>
              <a:r>
                <a:rPr lang="en-US" sz="1000" dirty="0">
                  <a:solidFill>
                    <a:srgbClr val="63666F"/>
                  </a:solidFill>
                  <a:latin typeface="Arial Narrow" panose="020B0604020202020204" pitchFamily="34" charset="0"/>
                  <a:cs typeface="Arial Narrow" panose="020B0604020202020204" pitchFamily="34" charset="0"/>
                </a:rPr>
                <a:t>Bupa Global (outside of U.S.)</a:t>
              </a:r>
            </a:p>
          </p:txBody>
        </p:sp>
        <p:cxnSp>
          <p:nvCxnSpPr>
            <p:cNvPr id="45" name="Straight Connector 44">
              <a:extLst>
                <a:ext uri="{FF2B5EF4-FFF2-40B4-BE49-F238E27FC236}">
                  <a16:creationId xmlns:a16="http://schemas.microsoft.com/office/drawing/2014/main" id="{0C2DA1E9-C8A8-C9A4-5E3C-37104FA4041F}"/>
                </a:ext>
              </a:extLst>
            </p:cNvPr>
            <p:cNvCxnSpPr/>
            <p:nvPr/>
          </p:nvCxnSpPr>
          <p:spPr>
            <a:xfrm>
              <a:off x="2269486" y="3237204"/>
              <a:ext cx="0" cy="1153168"/>
            </a:xfrm>
            <a:prstGeom prst="line">
              <a:avLst/>
            </a:prstGeom>
            <a:noFill/>
            <a:ln w="9525" cap="flat" cmpd="sng" algn="ctr">
              <a:solidFill>
                <a:srgbClr val="FFFFFF">
                  <a:lumMod val="75000"/>
                </a:srgbClr>
              </a:solidFill>
              <a:prstDash val="solid"/>
              <a:miter lim="800000"/>
            </a:ln>
            <a:effectLst/>
          </p:spPr>
        </p:cxnSp>
        <p:pic>
          <p:nvPicPr>
            <p:cNvPr id="46" name="Graphic 45">
              <a:extLst>
                <a:ext uri="{FF2B5EF4-FFF2-40B4-BE49-F238E27FC236}">
                  <a16:creationId xmlns:a16="http://schemas.microsoft.com/office/drawing/2014/main" id="{7E241F20-EA10-34D6-94F2-DA9F834647BA}"/>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39143" y="3194152"/>
              <a:ext cx="611740" cy="611740"/>
            </a:xfrm>
            <a:prstGeom prst="rect">
              <a:avLst/>
            </a:prstGeom>
          </p:spPr>
        </p:pic>
      </p:grpSp>
      <p:sp>
        <p:nvSpPr>
          <p:cNvPr id="12" name="TextBox 11">
            <a:extLst>
              <a:ext uri="{FF2B5EF4-FFF2-40B4-BE49-F238E27FC236}">
                <a16:creationId xmlns:a16="http://schemas.microsoft.com/office/drawing/2014/main" id="{265BAF9B-B4AC-4AF0-288F-B4DE9EE85C52}"/>
              </a:ext>
            </a:extLst>
          </p:cNvPr>
          <p:cNvSpPr txBox="1"/>
          <p:nvPr/>
        </p:nvSpPr>
        <p:spPr>
          <a:xfrm>
            <a:off x="198214" y="4639733"/>
            <a:ext cx="7254239" cy="400110"/>
          </a:xfrm>
          <a:prstGeom prst="rect">
            <a:avLst/>
          </a:prstGeom>
          <a:noFill/>
        </p:spPr>
        <p:txBody>
          <a:bodyPr wrap="square" rtlCol="0">
            <a:spAutoFit/>
          </a:bodyPr>
          <a:lstStyle/>
          <a:p>
            <a:r>
              <a:rPr lang="en-US" sz="500" i="1" dirty="0">
                <a:solidFill>
                  <a:schemeClr val="bg1">
                    <a:lumMod val="75000"/>
                  </a:schemeClr>
                </a:solidFill>
                <a:latin typeface="Arial" panose="020B0604020202020204" pitchFamily="34" charset="0"/>
                <a:cs typeface="Arial" panose="020B0604020202020204" pitchFamily="34" charset="0"/>
              </a:rPr>
              <a:t>Blue Cross Blue Shield Global is a Brand owned by Blue Cross Blue Shield Association. Bupa Global is a trade name of Bupa, an independent licensee of Blue Cross Blue Shield Association, an association of independent Blue Cross and Blue Shield companies. GeoBlue is the trade name of Worldwide Insurance Services, LLC (Worldwide Services Insurance Agency, LLC in California and New York), an independent licensee of the Blue Cross and Blue Shield Association and is made available in cooperation with Blue Cross and Blue Shield companies in select service areas. Coverage is provided under insurance policies underwritten by 4 Ever Life Insurance Company, Oakbrook Terrace, IL, NAIC #80985. 4 Ever Life Insurance Company is an independent licensee of the Blue Cross and Blue Shield Association.</a:t>
            </a:r>
          </a:p>
        </p:txBody>
      </p:sp>
      <p:sp>
        <p:nvSpPr>
          <p:cNvPr id="24" name="TextBox 23">
            <a:extLst>
              <a:ext uri="{FF2B5EF4-FFF2-40B4-BE49-F238E27FC236}">
                <a16:creationId xmlns:a16="http://schemas.microsoft.com/office/drawing/2014/main" id="{41A486DB-8525-8704-8A9F-367B752BA580}"/>
              </a:ext>
            </a:extLst>
          </p:cNvPr>
          <p:cNvSpPr txBox="1"/>
          <p:nvPr/>
        </p:nvSpPr>
        <p:spPr>
          <a:xfrm>
            <a:off x="0" y="2806262"/>
            <a:ext cx="9144000" cy="261610"/>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u="none" strike="noStrike" kern="1200" cap="none" normalizeH="0" noProof="0" dirty="0">
                <a:ln>
                  <a:noFill/>
                </a:ln>
                <a:solidFill>
                  <a:schemeClr val="bg2"/>
                </a:solidFill>
                <a:effectLst/>
                <a:uLnTx/>
                <a:uFillTx/>
                <a:latin typeface="Arial" panose="020B0604020202020204" pitchFamily="34" charset="0"/>
                <a:cs typeface="Arial" panose="020B0604020202020204" pitchFamily="34" charset="0"/>
              </a:rPr>
              <a:t>Specialized Benefits and Capabilities for Expatriates and International Travelers</a:t>
            </a:r>
          </a:p>
        </p:txBody>
      </p:sp>
    </p:spTree>
    <p:extLst>
      <p:ext uri="{BB962C8B-B14F-4D97-AF65-F5344CB8AC3E}">
        <p14:creationId xmlns:p14="http://schemas.microsoft.com/office/powerpoint/2010/main" val="55658401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BCBS Global Color Theme">
  <a:themeElements>
    <a:clrScheme name="Corporate Theme FINAL">
      <a:dk1>
        <a:srgbClr val="000000"/>
      </a:dk1>
      <a:lt1>
        <a:srgbClr val="FFFFFF"/>
      </a:lt1>
      <a:dk2>
        <a:srgbClr val="1F497D"/>
      </a:dk2>
      <a:lt2>
        <a:srgbClr val="63666F"/>
      </a:lt2>
      <a:accent1>
        <a:srgbClr val="00AAD5"/>
      </a:accent1>
      <a:accent2>
        <a:srgbClr val="57CCF6"/>
      </a:accent2>
      <a:accent3>
        <a:srgbClr val="0085CF"/>
      </a:accent3>
      <a:accent4>
        <a:srgbClr val="B3A371"/>
      </a:accent4>
      <a:accent5>
        <a:srgbClr val="00A59B"/>
      </a:accent5>
      <a:accent6>
        <a:srgbClr val="C9CAD3"/>
      </a:accent6>
      <a:hlink>
        <a:srgbClr val="00AAD5"/>
      </a:hlink>
      <a:folHlink>
        <a:srgbClr val="0085CF"/>
      </a:folHlink>
    </a:clrScheme>
    <a:fontScheme name="GeoBlue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CBS Global Color Theme" id="{E4B10F8F-FEFC-6743-A671-9E43E5D49355}" vid="{5ECBDB96-933E-7848-B8FF-F986D06CC5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50dc6fa4-e688-4703-8d3f-3865df62dea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AAE8B9AE60F174F91FB11A15ADC2FEF" ma:contentTypeVersion="7" ma:contentTypeDescription="Create a new document." ma:contentTypeScope="" ma:versionID="85f6b6bb8f3714e1764a202d9fcb4265">
  <xsd:schema xmlns:xsd="http://www.w3.org/2001/XMLSchema" xmlns:xs="http://www.w3.org/2001/XMLSchema" xmlns:p="http://schemas.microsoft.com/office/2006/metadata/properties" xmlns:ns3="50dc6fa4-e688-4703-8d3f-3865df62deab" xmlns:ns4="5a8e45ea-b929-4132-af33-059f076e3814" targetNamespace="http://schemas.microsoft.com/office/2006/metadata/properties" ma:root="true" ma:fieldsID="bd7c78839c3f7a90ed77922d88bd82d6" ns3:_="" ns4:_="">
    <xsd:import namespace="50dc6fa4-e688-4703-8d3f-3865df62deab"/>
    <xsd:import namespace="5a8e45ea-b929-4132-af33-059f076e3814"/>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dc6fa4-e688-4703-8d3f-3865df62de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a8e45ea-b929-4132-af33-059f076e381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ED1265-97D5-46B1-8D97-0F6762048D8E}">
  <ds:schemaRefs>
    <ds:schemaRef ds:uri="http://schemas.microsoft.com/sharepoint/v3/contenttype/forms"/>
  </ds:schemaRefs>
</ds:datastoreItem>
</file>

<file path=customXml/itemProps2.xml><?xml version="1.0" encoding="utf-8"?>
<ds:datastoreItem xmlns:ds="http://schemas.openxmlformats.org/officeDocument/2006/customXml" ds:itemID="{7EA280F2-E114-46EB-9852-6B5A728F0FE7}">
  <ds:schemaRefs>
    <ds:schemaRef ds:uri="http://purl.org/dc/terms/"/>
    <ds:schemaRef ds:uri="http://purl.org/dc/dcmitype/"/>
    <ds:schemaRef ds:uri="http://www.w3.org/XML/1998/namespace"/>
    <ds:schemaRef ds:uri="5a8e45ea-b929-4132-af33-059f076e3814"/>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50dc6fa4-e688-4703-8d3f-3865df62deab"/>
    <ds:schemaRef ds:uri="http://schemas.microsoft.com/office/2006/metadata/properties"/>
  </ds:schemaRefs>
</ds:datastoreItem>
</file>

<file path=customXml/itemProps3.xml><?xml version="1.0" encoding="utf-8"?>
<ds:datastoreItem xmlns:ds="http://schemas.openxmlformats.org/officeDocument/2006/customXml" ds:itemID="{EE3EBA05-54A9-4FFE-B341-69ED280246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dc6fa4-e688-4703-8d3f-3865df62deab"/>
    <ds:schemaRef ds:uri="5a8e45ea-b929-4132-af33-059f076e38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17986</TotalTime>
  <Words>222</Words>
  <Application>Microsoft Macintosh PowerPoint</Application>
  <PresentationFormat>On-screen Show (16:9)</PresentationFormat>
  <Paragraphs>11</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Arial</vt:lpstr>
      <vt:lpstr>Arial Narrow</vt:lpstr>
      <vt:lpstr>Calibri</vt:lpstr>
      <vt:lpstr>Wingdings</vt:lpstr>
      <vt:lpstr>2_BCBS Global Color Theme</vt:lpstr>
      <vt:lpstr>think-cell Slide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Kile</dc:creator>
  <cp:lastModifiedBy>Stephanie LeBresco</cp:lastModifiedBy>
  <cp:revision>399</cp:revision>
  <dcterms:created xsi:type="dcterms:W3CDTF">2021-03-23T14:28:53Z</dcterms:created>
  <dcterms:modified xsi:type="dcterms:W3CDTF">2024-03-06T19:45:24Z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0x0101006AAE8B9AE60F174F91FB11A15ADC2FEF</vt:lpwstr>
  </property>
  <property fmtid="{D5CDD505-2E9C-101B-9397-08002B2CF9AE}" pid="3" name="_dlc_DocIdItemGuid">
    <vt:lpwstr>06f245db-b274-4384-ba8d-5ecb555af17d</vt:lpwstr>
  </property>
  <property fmtid="{D5CDD505-2E9C-101B-9397-08002B2CF9AE}" pid="4" name="MediaServiceImageTags">
    <vt:lpwstr/>
  </property>
</Properties>
</file>